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1"/>
  </p:notesMasterIdLst>
  <p:handoutMasterIdLst>
    <p:handoutMasterId r:id="rId32"/>
  </p:handoutMasterIdLst>
  <p:sldIdLst>
    <p:sldId id="256" r:id="rId8"/>
    <p:sldId id="271" r:id="rId9"/>
    <p:sldId id="319" r:id="rId10"/>
    <p:sldId id="320" r:id="rId11"/>
    <p:sldId id="341" r:id="rId12"/>
    <p:sldId id="323" r:id="rId13"/>
    <p:sldId id="327" r:id="rId14"/>
    <p:sldId id="329" r:id="rId15"/>
    <p:sldId id="330" r:id="rId16"/>
    <p:sldId id="326" r:id="rId17"/>
    <p:sldId id="324" r:id="rId18"/>
    <p:sldId id="333" r:id="rId19"/>
    <p:sldId id="334" r:id="rId20"/>
    <p:sldId id="335" r:id="rId21"/>
    <p:sldId id="331" r:id="rId22"/>
    <p:sldId id="336" r:id="rId23"/>
    <p:sldId id="337" r:id="rId24"/>
    <p:sldId id="325" r:id="rId25"/>
    <p:sldId id="339" r:id="rId26"/>
    <p:sldId id="340" r:id="rId27"/>
    <p:sldId id="338" r:id="rId28"/>
    <p:sldId id="332" r:id="rId29"/>
    <p:sldId id="305" r:id="rId30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20"/>
            <p14:sldId id="341"/>
            <p14:sldId id="323"/>
            <p14:sldId id="327"/>
            <p14:sldId id="329"/>
            <p14:sldId id="330"/>
            <p14:sldId id="326"/>
            <p14:sldId id="324"/>
            <p14:sldId id="333"/>
            <p14:sldId id="334"/>
            <p14:sldId id="335"/>
            <p14:sldId id="331"/>
            <p14:sldId id="336"/>
            <p14:sldId id="337"/>
            <p14:sldId id="325"/>
            <p14:sldId id="339"/>
            <p14:sldId id="340"/>
            <p14:sldId id="338"/>
            <p14:sldId id="33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230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8176A8-7F1C-4512-AE3A-1F36B4514F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Web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FBCB8-B37C-484F-8A47-1EBA674BD1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1A81CAE0-C109-4116-B3CF-EE531AEF29E9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EC37A-B438-4F0E-B9A4-A767EA45FA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3E250-D974-44E7-AC0F-01667DF51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E2AF4E32-D2D2-4F80-8325-FDBFE67BB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7080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Web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88883-9616-49F5-9940-DBA0BD73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FB8AF2B-DE1D-4052-A750-1B6768D0D644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6060-D688-44C2-B4F5-9557C6B8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0A18F6E-CA15-472C-8BD5-B229765B3AE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266577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3F66F-D28F-41A5-8CB6-C6EAD818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61FC942-F9AE-47D5-A9AE-1868B17BE7B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3095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0EEAB-0B1B-49BA-9D67-611635D5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F992242-E58E-4C37-AEF1-48F7F996DD1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8853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4642-0CD5-4B5B-B1FA-9AD4CF0F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B2DD211-434A-4713-892F-CD189AADA506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77479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99F3-7CA8-441F-8C02-74E35F2A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C5914FC-2190-42E6-B33E-ABB143CA85C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2505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7E0E-0D5E-4796-B8BA-CD177FD9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6E84AE5-A80E-4E5D-B095-473AC9758AD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344897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5C491-1A80-499F-94EE-77087A08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90BFD96-CD1B-47A2-AB5F-B75AA0C3C913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55288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7E3CC-C672-41F3-95E6-B174E0C1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5992353-367A-48FA-B979-6715C1BAEBE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295213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DFFD-A6AE-4B40-AD2D-80F5525F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F0A61D9-4829-4BB8-BABB-E2112A0784B3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392217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0764-91C6-426F-81A5-CC8739D0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8D36875-F37F-495B-A0FD-58FE85F01F9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36622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0BF-AA43-4CFB-B47E-436F8289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9341F62-9D38-4CE1-9046-F2B1F799C40A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6C18-DB1D-4EA3-A557-F2947EDD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973C2A5-BD7A-4F7F-843A-C1FBAE023BD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322369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4AB8-43B2-4A00-BCF6-EC45819A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147DB8A-AD98-4116-8D6E-783B400E44F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337125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53B24-ABCF-4F2A-8BC1-3BF0A379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D94CD22-4E60-4DF8-B1D0-C144DC8419F7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587F-26DD-4DC1-B949-C5BC4305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1B800C3-547B-4DFB-AC24-909DB32F656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827B-426E-47E6-B3EF-91723E39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A860FA4-7934-43A7-ABF8-574AD1A71FD5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1968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B4B21-22AE-40F4-9215-697F3CE9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EA6FD6E-A605-4DB5-8D32-A018D7739BB4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201149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37E2-0677-42C4-96A0-FC0D2006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CD93197-2A27-46F7-882B-BE577E62222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209028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769F0-FBCC-45EF-8A88-DB814372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B09C1E7-6451-4E37-B8CF-D9578847495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75247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4048-418A-4DB9-BB65-F71D908F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C0DB52A-E4FE-4F27-AA11-6CF619DD0A3A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5814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2784-82C1-48F5-B97A-E67CA384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07ED3C4-0687-4995-96CF-3D19D1B6525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Web Overview</a:t>
            </a:r>
          </a:p>
        </p:txBody>
      </p:sp>
    </p:spTree>
    <p:extLst>
      <p:ext uri="{BB962C8B-B14F-4D97-AF65-F5344CB8AC3E}">
        <p14:creationId xmlns:p14="http://schemas.microsoft.com/office/powerpoint/2010/main" val="169942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_LPdttKX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www.w3schools.com/js/" TargetMode="External"/><Relationship Id="rId4" Type="http://schemas.openxmlformats.org/officeDocument/2006/relationships/hyperlink" Target="https://en.wikipedia.org/wiki/Hypertext_Transfer_Protoco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Web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47244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HTTP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HTML, CSS, JS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Forms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AJAX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Where does Python fit?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6" y="905465"/>
            <a:ext cx="368876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Components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7650" y="895350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Images and links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Lists (nested)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SVG – Scalable Vector Graphics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Canvas – Pixel drawings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Forms and input elements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Buttons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Text fields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Combo boxes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Check boxes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180379"/>
            <a:ext cx="4434677" cy="37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10" y="2966478"/>
            <a:ext cx="4276190" cy="18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759503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3411B-D1EB-411F-BFD7-9713D60B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1033933"/>
            <a:ext cx="6781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Your order has been placed.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"tinker.html"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 more ...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"alert('hi');"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"Say Hi"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location.href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='tinker.html';"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"Order more ..."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52550"/>
            <a:ext cx="4276190" cy="22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90" y="2368211"/>
            <a:ext cx="1390476" cy="3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90" y="2769971"/>
            <a:ext cx="609524" cy="2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940" y="3131986"/>
            <a:ext cx="1028571" cy="295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192F5-C90A-4C77-8062-2A09C5368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GET vs POST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819150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0586"/>
            <a:ext cx="1085714" cy="2095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81400" y="3664612"/>
            <a:ext cx="421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POST /nextPage.html HTTP1.0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Content-Type: application/x-www-form-</a:t>
            </a:r>
            <a:r>
              <a:rPr lang="en-US" sz="1200" dirty="0" err="1">
                <a:latin typeface="Consolas" panose="020B0609020204030204" pitchFamily="49" charset="0"/>
              </a:rPr>
              <a:t>urlencoded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dinner=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1875" y="112395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GET /</a:t>
            </a:r>
            <a:r>
              <a:rPr lang="en-US" sz="1200" dirty="0" err="1">
                <a:latin typeface="Consolas" panose="020B0609020204030204" pitchFamily="49" charset="0"/>
              </a:rPr>
              <a:t>nextPage.html?dinner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 HTTP1.0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5057" y="2276475"/>
            <a:ext cx="428693" cy="15144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31ECB1-70DB-4BC1-8FA3-E9C54AEB6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209550"/>
            <a:ext cx="8839200" cy="609600"/>
          </a:xfrm>
        </p:spPr>
        <p:txBody>
          <a:bodyPr/>
          <a:lstStyle/>
          <a:p>
            <a:r>
              <a:rPr lang="en-US" dirty="0"/>
              <a:t>HTTP Verbs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13238"/>
              </p:ext>
            </p:extLst>
          </p:nvPr>
        </p:nvGraphicFramePr>
        <p:xfrm>
          <a:off x="838200" y="922020"/>
          <a:ext cx="7619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912">
                  <a:extLst>
                    <a:ext uri="{9D8B030D-6E8A-4147-A177-3AD203B41FA5}">
                      <a16:colId xmlns:a16="http://schemas.microsoft.com/office/drawing/2014/main" val="2527998249"/>
                    </a:ext>
                  </a:extLst>
                </a:gridCol>
                <a:gridCol w="1562942">
                  <a:extLst>
                    <a:ext uri="{9D8B030D-6E8A-4147-A177-3AD203B41FA5}">
                      <a16:colId xmlns:a16="http://schemas.microsoft.com/office/drawing/2014/main" val="2050640198"/>
                    </a:ext>
                  </a:extLst>
                </a:gridCol>
                <a:gridCol w="1055643">
                  <a:extLst>
                    <a:ext uri="{9D8B030D-6E8A-4147-A177-3AD203B41FA5}">
                      <a16:colId xmlns:a16="http://schemas.microsoft.com/office/drawing/2014/main" val="670279966"/>
                    </a:ext>
                  </a:extLst>
                </a:gridCol>
                <a:gridCol w="3985502">
                  <a:extLst>
                    <a:ext uri="{9D8B030D-6E8A-4147-A177-3AD203B41FA5}">
                      <a16:colId xmlns:a16="http://schemas.microsoft.com/office/drawing/2014/main" val="2902532445"/>
                    </a:ext>
                  </a:extLst>
                </a:gridCol>
              </a:tblGrid>
              <a:tr h="304018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RESTful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4566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342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a resource or list of resources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45236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</a:t>
                      </a:r>
                      <a:r>
                        <a:rPr lang="en-US" baseline="0" dirty="0"/>
                        <a:t> an existing resource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6246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part of an existing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7914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3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05150"/>
            <a:ext cx="2448098" cy="18360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Java is to JavaScript as Car is to Carpet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Runs in the browser (with limited access)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Now standard in HTML5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Compiled just before running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NodeJS</a:t>
            </a:r>
            <a:r>
              <a:rPr lang="en-US" sz="2400" dirty="0"/>
              <a:t> – JavaScript on the server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manipulate the DOM to create/change/delete nodes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send requests to the server and get back responses</a:t>
            </a:r>
          </a:p>
        </p:txBody>
      </p:sp>
    </p:spTree>
    <p:extLst>
      <p:ext uri="{BB962C8B-B14F-4D97-AF65-F5344CB8AC3E}">
        <p14:creationId xmlns:p14="http://schemas.microsoft.com/office/powerpoint/2010/main" val="21689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371441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4" y="1607379"/>
            <a:ext cx="3523687" cy="216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63" y="1962150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66700" y="1187126"/>
            <a:ext cx="4648200" cy="261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head"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"First in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3AA147-BDA6-4D90-8C97-E3571E514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10C249-9F03-4EBB-99D0-EF9E29EE0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085180"/>
            <a:ext cx="4648200" cy="294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Hello World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6350" y="1085180"/>
            <a:ext cx="3686175" cy="349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"Page has loaded"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a+b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(5,10);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 is running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window.onload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1CF1-066D-49A7-99D7-79B3AC29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5C3AE-54AB-4BAB-850C-10E6C3C4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5029200" cy="609600"/>
          </a:xfrm>
        </p:spPr>
        <p:txBody>
          <a:bodyPr/>
          <a:lstStyle/>
          <a:p>
            <a:r>
              <a:rPr lang="en-US" dirty="0"/>
              <a:t>Changing the DOM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254" y="717889"/>
            <a:ext cx="46482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Button has been clicked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times.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7119" y="983907"/>
            <a:ext cx="3819525" cy="1791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 = 0;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count = count + 1;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15" y="2989457"/>
            <a:ext cx="3119384" cy="19191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84896-5B13-464F-8FA7-EFBAAB91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7C4D4-86AD-4273-805C-41E483AF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Talking to the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44984"/>
            <a:ext cx="6858000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1" y="1431754"/>
            <a:ext cx="5181600" cy="2853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req.responseText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req.onreadystatechange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req.open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"http://localhost/getValue"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req.send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95550"/>
            <a:ext cx="2295238" cy="704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BA045-F2B6-4A72-AD0A-CC5A8522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7CC79-00BB-45A5-BE19-7858F020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https://www.youtube.com/watch?v=7_LPdttKXPc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https://en.wikipedia.org/wiki/Hypertext_Transfer_Protocol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http://www.w3schools.com/js/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7" y="2302183"/>
            <a:ext cx="3684574" cy="24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9519" cy="609600"/>
          </a:xfrm>
        </p:spPr>
        <p:txBody>
          <a:bodyPr/>
          <a:lstStyle/>
          <a:p>
            <a:r>
              <a:rPr lang="en-US" dirty="0"/>
              <a:t>Count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E854F-E2E1-4761-8468-ADFE5E79F60F}"/>
              </a:ext>
            </a:extLst>
          </p:cNvPr>
          <p:cNvSpPr/>
          <p:nvPr/>
        </p:nvSpPr>
        <p:spPr>
          <a:xfrm>
            <a:off x="838200" y="831634"/>
            <a:ext cx="6629400" cy="401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OK\n\n99"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93C55-C192-47A6-BB09-55163441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957293"/>
            <a:ext cx="655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AJAX: Asynchronous </a:t>
            </a:r>
            <a:r>
              <a:rPr lang="en-US" sz="2800" dirty="0" err="1"/>
              <a:t>Javascript</a:t>
            </a:r>
            <a:r>
              <a:rPr lang="en-US" sz="2800" dirty="0"/>
              <a:t> And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JSON is often used instead of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SPA: Single Page Application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The client is a JavaScript application that updates the DOM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switching between pages with every request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15335"/>
            <a:ext cx="1180952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762000" y="2190750"/>
            <a:ext cx="3733800" cy="26519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0" y="108289"/>
            <a:ext cx="3505200" cy="609600"/>
          </a:xfrm>
        </p:spPr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38350"/>
            <a:ext cx="633655" cy="1581000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2662480" y="847397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2129080" y="10855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2129080" y="4759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662480" y="1530191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3205405" y="11617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3480" y="27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files, </a:t>
            </a:r>
            <a:r>
              <a:rPr lang="en-US" dirty="0" err="1"/>
              <a:t>Javascript</a:t>
            </a:r>
            <a:r>
              <a:rPr lang="en-US" dirty="0"/>
              <a:t> files, static HTML, etc.</a:t>
            </a:r>
          </a:p>
        </p:txBody>
      </p:sp>
      <p:sp>
        <p:nvSpPr>
          <p:cNvPr id="13" name="Donut 12"/>
          <p:cNvSpPr/>
          <p:nvPr/>
        </p:nvSpPr>
        <p:spPr>
          <a:xfrm>
            <a:off x="2696784" y="2612098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672970" y="4021322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463304" y="3354114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" y="880582"/>
            <a:ext cx="1283123" cy="9623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91" y="3714750"/>
            <a:ext cx="926382" cy="717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916" y="2448784"/>
            <a:ext cx="926382" cy="717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182819"/>
            <a:ext cx="926382" cy="7173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5590" y="3072399"/>
            <a:ext cx="124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</a:t>
            </a:r>
            <a:r>
              <a:rPr lang="en-US" sz="1000" b="1" dirty="0" err="1"/>
              <a:t>ext</a:t>
            </a:r>
            <a:r>
              <a:rPr lang="en-US" sz="1000" b="1" dirty="0"/>
              <a:t>/report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9518" y="2357625"/>
            <a:ext cx="68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/grades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9704" y="4562887"/>
            <a:ext cx="98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/admin/users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444" y="1323319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Tornado, Django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662856" y="1618922"/>
            <a:ext cx="1576144" cy="82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444023" y="1415037"/>
            <a:ext cx="1585176" cy="1014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711733" y="3032195"/>
            <a:ext cx="1527267" cy="91115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575590" y="2909659"/>
            <a:ext cx="1420515" cy="34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247776" y="1857375"/>
            <a:ext cx="1348276" cy="859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17582" y="3447533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grades?studID</a:t>
            </a:r>
            <a:r>
              <a:rPr lang="en-US" sz="1000" b="1" dirty="0"/>
              <a:t>=2431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622" y="1835224"/>
            <a:ext cx="137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img</a:t>
            </a:r>
            <a:r>
              <a:rPr lang="en-US" sz="1000" b="1" dirty="0"/>
              <a:t>/arrow.png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00430" y="3358799"/>
            <a:ext cx="238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Python !!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611554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168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3" grpId="0"/>
      <p:bldP spid="44" grpId="0"/>
      <p:bldP spid="45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44549"/>
            <a:ext cx="3190875" cy="31908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Create “tinker.html” and open it in your browser.</a:t>
            </a:r>
          </a:p>
          <a:p>
            <a:r>
              <a:rPr lang="en-US" dirty="0"/>
              <a:t>Experiment with our table example.</a:t>
            </a:r>
          </a:p>
          <a:p>
            <a:r>
              <a:rPr lang="en-US" dirty="0"/>
              <a:t>Experiment with other HTML elements.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1075684"/>
            <a:ext cx="2709334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57550"/>
            <a:ext cx="1659633" cy="118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3353" y="1448840"/>
            <a:ext cx="363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GET /grades/index.html HTTP/1.0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Accept-Language: en-US,en;1=0.8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3352" y="2816050"/>
            <a:ext cx="2821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HTTP/1.0 200 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Content-Type: text/html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Content-Length: 24451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7000" y="10477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3303" y="4358303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6335" y="837936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67000" y="1373463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33600" y="27241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33600" y="4529031"/>
            <a:ext cx="4495800" cy="1393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36335" y="12008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Request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7804" y="2552431"/>
            <a:ext cx="161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Response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3126" y="889970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08273" y="28882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Browser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BFA6C-2879-418B-8907-B317741492C0}"/>
              </a:ext>
            </a:extLst>
          </p:cNvPr>
          <p:cNvSpPr txBox="1"/>
          <p:nvPr/>
        </p:nvSpPr>
        <p:spPr>
          <a:xfrm>
            <a:off x="7010400" y="4336018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7" grpId="0"/>
      <p:bldP spid="31" grpId="0"/>
      <p:bldP spid="3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62648" y="34148"/>
            <a:ext cx="6096000" cy="609600"/>
          </a:xfrm>
        </p:spPr>
        <p:txBody>
          <a:bodyPr/>
          <a:lstStyle/>
          <a:p>
            <a:r>
              <a:rPr lang="en-US" dirty="0"/>
              <a:t>Simple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973" y="337290"/>
            <a:ext cx="5715000" cy="462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'waiting for a connection'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from'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Read the request from the server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+data+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Send back a response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nHello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36DE8-7F7E-46B6-AEFC-9FF2A75F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9" y="1428750"/>
            <a:ext cx="3294529" cy="1905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BAAA7-8804-4392-8E86-9A4DE2E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Simple Browser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" y="717889"/>
            <a:ext cx="5638800" cy="246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address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'google.com'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sock.connect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(address)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/ HTTP/1.0\n\n"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+data+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694D5-5332-4F28-BBCC-D0AC5FE9E405}"/>
              </a:ext>
            </a:extLst>
          </p:cNvPr>
          <p:cNvSpPr/>
          <p:nvPr/>
        </p:nvSpPr>
        <p:spPr>
          <a:xfrm>
            <a:off x="3920067" y="1773259"/>
            <a:ext cx="4572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:HTTP/1.0 200 OK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Date: Sun, 01 Oct 2017 19:20:43 GMT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Expires: 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private, max-age=0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Content-Type: text/html; charset=ISO-8859-1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P3P: CP="This is not a P3P policy! See https://www.google.com/support/accounts/answer/151657?hl=en for more info."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Server: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gws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X-XSS-Protection: 1; mode=block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X-Frame-Options: SAMEORIGIN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Set-Cookie: NID=113=pGIHc6Atqrth-SaIVnc5oUVw57SScPnM8GyR0fqhKAxpZ7txemB8-B7pscsiH8g4oFQSOCm5YCREusJIQxM0r7BELLP9DGGZ9n-mIOK_Wr6hO9apJ37hT8M-x266E_ne; expires=Mon, 02-Apr-2018 19:20:43 GMT; path=/; domain=.google.com;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HttpOnly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Accept-Ranges: none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Vary: Accept-Encoding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79EEC-BD05-48DC-8406-47F5F0E6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5" y="141023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and CSS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51263"/>
            <a:ext cx="5334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8D83F-3601-4D9C-8C88-3BCB29D5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47750"/>
            <a:ext cx="3307233" cy="215866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47232-8B88-4300-A5FA-9C849BDF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4562" y="1123950"/>
            <a:ext cx="2505075" cy="1282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1AB51-7D83-43DB-9FC0-23CAA784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86" y="3070586"/>
            <a:ext cx="1380952" cy="1695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08478-0AA9-4786-9687-09D4C4603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34199"/>
            <a:ext cx="1457143" cy="15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36043-AEAA-41AE-99CC-6EA277372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A8DCC-EB1D-4B68-B58E-0B97D22E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71" y="715315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200150"/>
            <a:ext cx="2914650" cy="24283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42391-626D-4BE9-99B0-DDB2F05C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4" y="3409069"/>
            <a:ext cx="1390476" cy="15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5B7D5-1532-4472-B2E6-43588B1A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C3DC6-1204-496D-96E6-5F4C125CB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IDs and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1105532"/>
            <a:ext cx="2743200" cy="38087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font-weight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.even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#C0FFC0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b="1" dirty="0">
              <a:solidFill>
                <a:srgbClr val="3F7F7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7542" y="2483427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770" y="3009900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378" y="3373581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1D873-2B8D-4B4A-93D7-ED59842F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123950"/>
            <a:ext cx="1761905" cy="17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94C-3662-4248-B093-3C888F4E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8E8902-DE53-4655-8C61-86C0EA44F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10577</TotalTime>
  <Words>2914</Words>
  <Application>Microsoft Office PowerPoint</Application>
  <PresentationFormat>On-screen Show (16:9)</PresentationFormat>
  <Paragraphs>604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Web Technology</vt:lpstr>
      <vt:lpstr>See Also</vt:lpstr>
      <vt:lpstr>How the Web Works</vt:lpstr>
      <vt:lpstr>Simple Server</vt:lpstr>
      <vt:lpstr>Simple Browser</vt:lpstr>
      <vt:lpstr>HTML and CSS</vt:lpstr>
      <vt:lpstr>Cascading Style Sheets</vt:lpstr>
      <vt:lpstr>Cascading Style Sheets</vt:lpstr>
      <vt:lpstr>IDs and Classes</vt:lpstr>
      <vt:lpstr>HTML Components</vt:lpstr>
      <vt:lpstr>HTML Forms</vt:lpstr>
      <vt:lpstr>HTML Forms</vt:lpstr>
      <vt:lpstr>GET vs POST</vt:lpstr>
      <vt:lpstr>HTTP Verbs</vt:lpstr>
      <vt:lpstr>JavaScript</vt:lpstr>
      <vt:lpstr>JavaScript</vt:lpstr>
      <vt:lpstr>JavaScript</vt:lpstr>
      <vt:lpstr>Changing the DOM</vt:lpstr>
      <vt:lpstr>Talking to the Server</vt:lpstr>
      <vt:lpstr>Count Server</vt:lpstr>
      <vt:lpstr>AJAX</vt:lpstr>
      <vt:lpstr>Endpoints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364</cp:revision>
  <cp:lastPrinted>2018-07-30T23:20:13Z</cp:lastPrinted>
  <dcterms:created xsi:type="dcterms:W3CDTF">2015-07-04T21:12:26Z</dcterms:created>
  <dcterms:modified xsi:type="dcterms:W3CDTF">2018-07-30T23:24:01Z</dcterms:modified>
</cp:coreProperties>
</file>